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handoutMasterIdLst>
    <p:handoutMasterId r:id="rId8"/>
  </p:handoutMasterIdLst>
  <p:sldIdLst>
    <p:sldId id="264" r:id="rId2"/>
    <p:sldId id="260" r:id="rId3"/>
    <p:sldId id="257" r:id="rId4"/>
    <p:sldId id="259" r:id="rId5"/>
    <p:sldId id="262" r:id="rId6"/>
    <p:sldId id="263" r:id="rId7"/>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904" userDrawn="1">
          <p15:clr>
            <a:srgbClr val="A4A3A4"/>
          </p15:clr>
        </p15:guide>
        <p15:guide id="2" pos="3840" userDrawn="1">
          <p15:clr>
            <a:srgbClr val="A4A3A4"/>
          </p15:clr>
        </p15:guide>
        <p15:guide id="3" orient="horz" pos="2688"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3981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987" autoAdjust="0"/>
    <p:restoredTop sz="93677" autoAdjust="0"/>
  </p:normalViewPr>
  <p:slideViewPr>
    <p:cSldViewPr snapToGrid="0">
      <p:cViewPr varScale="1">
        <p:scale>
          <a:sx n="107" d="100"/>
          <a:sy n="107" d="100"/>
        </p:scale>
        <p:origin x="696" y="108"/>
      </p:cViewPr>
      <p:guideLst>
        <p:guide orient="horz" pos="2904"/>
        <p:guide pos="3840"/>
        <p:guide orient="horz" pos="2688"/>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handoutMaster" Target="handoutMasters/handout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sz="quarter" idx="1"/>
          </p:nvPr>
        </p:nvSpPr>
        <p:spPr>
          <a:xfrm>
            <a:off x="3970938" y="0"/>
            <a:ext cx="3037840" cy="466434"/>
          </a:xfrm>
          <a:prstGeom prst="rect">
            <a:avLst/>
          </a:prstGeom>
        </p:spPr>
        <p:txBody>
          <a:bodyPr vert="horz" lIns="93177" tIns="46589" rIns="93177" bIns="46589" rtlCol="0"/>
          <a:lstStyle>
            <a:lvl1pPr algn="r">
              <a:defRPr sz="1200"/>
            </a:lvl1pPr>
          </a:lstStyle>
          <a:p>
            <a:fld id="{68077065-6A6D-4BE5-BBDA-6966CC25C4CE}" type="datetimeFigureOut">
              <a:rPr lang="en-US" smtClean="0"/>
              <a:t>8/18/2017</a:t>
            </a:fld>
            <a:endParaRPr lang="en-US" dirty="0"/>
          </a:p>
        </p:txBody>
      </p:sp>
      <p:sp>
        <p:nvSpPr>
          <p:cNvPr id="4" name="Footer Placeholder 3"/>
          <p:cNvSpPr>
            <a:spLocks noGrp="1"/>
          </p:cNvSpPr>
          <p:nvPr>
            <p:ph type="ftr" sz="quarter" idx="2"/>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70938" y="8829967"/>
            <a:ext cx="3037840" cy="466433"/>
          </a:xfrm>
          <a:prstGeom prst="rect">
            <a:avLst/>
          </a:prstGeom>
        </p:spPr>
        <p:txBody>
          <a:bodyPr vert="horz" lIns="93177" tIns="46589" rIns="93177" bIns="46589" rtlCol="0" anchor="b"/>
          <a:lstStyle>
            <a:lvl1pPr algn="r">
              <a:defRPr sz="1200"/>
            </a:lvl1pPr>
          </a:lstStyle>
          <a:p>
            <a:fld id="{B9D61254-DF9A-4B40-997C-C7C495317972}" type="slidenum">
              <a:rPr lang="en-US" smtClean="0"/>
              <a:t>‹#›</a:t>
            </a:fld>
            <a:endParaRPr lang="en-US" dirty="0"/>
          </a:p>
        </p:txBody>
      </p:sp>
    </p:spTree>
    <p:extLst>
      <p:ext uri="{BB962C8B-B14F-4D97-AF65-F5344CB8AC3E}">
        <p14:creationId xmlns:p14="http://schemas.microsoft.com/office/powerpoint/2010/main" val="3738050875"/>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4B5FC81C-9611-4971-AF38-42D38E0468AD}" type="datetimeFigureOut">
              <a:rPr lang="en-US" smtClean="0"/>
              <a:t>8/18/2017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EABC1AF-323A-4132-9987-A81700C1FE8C}" type="slidenum">
              <a:rPr lang="en-US" smtClean="0"/>
              <a:t>‹#›</a:t>
            </a:fld>
            <a:endParaRPr lang="en-US" dirty="0"/>
          </a:p>
        </p:txBody>
      </p:sp>
    </p:spTree>
    <p:extLst>
      <p:ext uri="{BB962C8B-B14F-4D97-AF65-F5344CB8AC3E}">
        <p14:creationId xmlns:p14="http://schemas.microsoft.com/office/powerpoint/2010/main" val="39597460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B5FC81C-9611-4971-AF38-42D38E0468AD}" type="datetimeFigureOut">
              <a:rPr lang="en-US" smtClean="0"/>
              <a:t>8/18/2017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EABC1AF-323A-4132-9987-A81700C1FE8C}" type="slidenum">
              <a:rPr lang="en-US" smtClean="0"/>
              <a:t>‹#›</a:t>
            </a:fld>
            <a:endParaRPr lang="en-US" dirty="0"/>
          </a:p>
        </p:txBody>
      </p:sp>
    </p:spTree>
    <p:extLst>
      <p:ext uri="{BB962C8B-B14F-4D97-AF65-F5344CB8AC3E}">
        <p14:creationId xmlns:p14="http://schemas.microsoft.com/office/powerpoint/2010/main" val="28777445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B5FC81C-9611-4971-AF38-42D38E0468AD}" type="datetimeFigureOut">
              <a:rPr lang="en-US" smtClean="0"/>
              <a:t>8/18/2017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EABC1AF-323A-4132-9987-A81700C1FE8C}" type="slidenum">
              <a:rPr lang="en-US" smtClean="0"/>
              <a:t>‹#›</a:t>
            </a:fld>
            <a:endParaRPr lang="en-US" dirty="0"/>
          </a:p>
        </p:txBody>
      </p:sp>
    </p:spTree>
    <p:extLst>
      <p:ext uri="{BB962C8B-B14F-4D97-AF65-F5344CB8AC3E}">
        <p14:creationId xmlns:p14="http://schemas.microsoft.com/office/powerpoint/2010/main" val="424307245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10" name="Picture 9"/>
          <p:cNvPicPr>
            <a:picLocks noChangeAspect="1"/>
          </p:cNvPicPr>
          <p:nvPr userDrawn="1"/>
        </p:nvPicPr>
        <p:blipFill rotWithShape="1">
          <a:blip r:embed="rId2">
            <a:extLst>
              <a:ext uri="{28A0092B-C50C-407E-A947-70E740481C1C}">
                <a14:useLocalDpi xmlns:a14="http://schemas.microsoft.com/office/drawing/2010/main" val="0"/>
              </a:ext>
            </a:extLst>
          </a:blip>
          <a:srcRect b="20724"/>
          <a:stretch/>
        </p:blipFill>
        <p:spPr>
          <a:xfrm>
            <a:off x="0" y="-24939"/>
            <a:ext cx="12192000" cy="5328459"/>
          </a:xfrm>
          <a:prstGeom prst="rect">
            <a:avLst/>
          </a:prstGeom>
        </p:spPr>
      </p:pic>
      <p:sp>
        <p:nvSpPr>
          <p:cNvPr id="2" name="Title 1"/>
          <p:cNvSpPr>
            <a:spLocks noGrp="1"/>
          </p:cNvSpPr>
          <p:nvPr>
            <p:ph type="title"/>
          </p:nvPr>
        </p:nvSpPr>
        <p:spPr>
          <a:xfrm>
            <a:off x="838200" y="1197033"/>
            <a:ext cx="10515600" cy="1150649"/>
          </a:xfrm>
        </p:spPr>
        <p:txBody>
          <a:bodyPr>
            <a:normAutofit/>
          </a:bodyPr>
          <a:lstStyle>
            <a:lvl1pPr>
              <a:defRPr sz="4000"/>
            </a:lvl1pPr>
          </a:lstStyle>
          <a:p>
            <a:r>
              <a:rPr lang="en-US" dirty="0"/>
              <a:t>Click to edit Master title style</a:t>
            </a:r>
          </a:p>
        </p:txBody>
      </p:sp>
      <p:sp>
        <p:nvSpPr>
          <p:cNvPr id="3" name="Content Placeholder 2"/>
          <p:cNvSpPr>
            <a:spLocks noGrp="1"/>
          </p:cNvSpPr>
          <p:nvPr>
            <p:ph idx="1"/>
          </p:nvPr>
        </p:nvSpPr>
        <p:spPr>
          <a:xfrm>
            <a:off x="838200" y="2527069"/>
            <a:ext cx="10515600" cy="3649894"/>
          </a:xfrm>
        </p:spPr>
        <p:txBody>
          <a:bodyPr/>
          <a:lstStyle>
            <a:lvl1pPr>
              <a:defRPr sz="2400"/>
            </a:lvl1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lvl1pPr>
              <a:defRPr sz="1000"/>
            </a:lvl1pPr>
          </a:lstStyle>
          <a:p>
            <a:fld id="{4B5FC81C-9611-4971-AF38-42D38E0468AD}" type="datetimeFigureOut">
              <a:rPr lang="en-US" smtClean="0"/>
              <a:pPr/>
              <a:t>8/18/2017</a:t>
            </a:fld>
            <a:endParaRPr lang="en-US" dirty="0"/>
          </a:p>
        </p:txBody>
      </p:sp>
      <p:sp>
        <p:nvSpPr>
          <p:cNvPr id="5" name="Footer Placeholder 4"/>
          <p:cNvSpPr>
            <a:spLocks noGrp="1"/>
          </p:cNvSpPr>
          <p:nvPr>
            <p:ph type="ftr" sz="quarter" idx="11"/>
          </p:nvPr>
        </p:nvSpPr>
        <p:spPr/>
        <p:txBody>
          <a:bodyPr/>
          <a:lstStyle>
            <a:lvl1pPr>
              <a:defRPr sz="1000"/>
            </a:lvl1pPr>
          </a:lstStyle>
          <a:p>
            <a:endParaRPr lang="en-US" dirty="0"/>
          </a:p>
        </p:txBody>
      </p:sp>
      <p:sp>
        <p:nvSpPr>
          <p:cNvPr id="6" name="Slide Number Placeholder 5"/>
          <p:cNvSpPr>
            <a:spLocks noGrp="1"/>
          </p:cNvSpPr>
          <p:nvPr>
            <p:ph type="sldNum" sz="quarter" idx="12"/>
          </p:nvPr>
        </p:nvSpPr>
        <p:spPr>
          <a:xfrm>
            <a:off x="8926485" y="6356350"/>
            <a:ext cx="2743200" cy="365125"/>
          </a:xfrm>
        </p:spPr>
        <p:txBody>
          <a:bodyPr/>
          <a:lstStyle>
            <a:lvl1pPr>
              <a:defRPr sz="1000"/>
            </a:lvl1pPr>
          </a:lstStyle>
          <a:p>
            <a:fld id="{CEABC1AF-323A-4132-9987-A81700C1FE8C}" type="slidenum">
              <a:rPr lang="en-US" smtClean="0"/>
              <a:pPr/>
              <a:t>‹#›</a:t>
            </a:fld>
            <a:endParaRPr lang="en-US" dirty="0"/>
          </a:p>
        </p:txBody>
      </p:sp>
    </p:spTree>
    <p:extLst>
      <p:ext uri="{BB962C8B-B14F-4D97-AF65-F5344CB8AC3E}">
        <p14:creationId xmlns:p14="http://schemas.microsoft.com/office/powerpoint/2010/main" val="150831128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4B5FC81C-9611-4971-AF38-42D38E0468AD}" type="datetimeFigureOut">
              <a:rPr lang="en-US" smtClean="0"/>
              <a:t>8/18/2017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EABC1AF-323A-4132-9987-A81700C1FE8C}" type="slidenum">
              <a:rPr lang="en-US" smtClean="0"/>
              <a:t>‹#›</a:t>
            </a:fld>
            <a:endParaRPr lang="en-US" dirty="0"/>
          </a:p>
        </p:txBody>
      </p:sp>
    </p:spTree>
    <p:extLst>
      <p:ext uri="{BB962C8B-B14F-4D97-AF65-F5344CB8AC3E}">
        <p14:creationId xmlns:p14="http://schemas.microsoft.com/office/powerpoint/2010/main" val="218747429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4B5FC81C-9611-4971-AF38-42D38E0468AD}" type="datetimeFigureOut">
              <a:rPr lang="en-US" smtClean="0"/>
              <a:t>8/18/2017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CEABC1AF-323A-4132-9987-A81700C1FE8C}" type="slidenum">
              <a:rPr lang="en-US" smtClean="0"/>
              <a:t>‹#›</a:t>
            </a:fld>
            <a:endParaRPr lang="en-US" dirty="0"/>
          </a:p>
        </p:txBody>
      </p:sp>
    </p:spTree>
    <p:extLst>
      <p:ext uri="{BB962C8B-B14F-4D97-AF65-F5344CB8AC3E}">
        <p14:creationId xmlns:p14="http://schemas.microsoft.com/office/powerpoint/2010/main" val="249239762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4B5FC81C-9611-4971-AF38-42D38E0468AD}" type="datetimeFigureOut">
              <a:rPr lang="en-US" smtClean="0"/>
              <a:t>8/18/2017</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CEABC1AF-323A-4132-9987-A81700C1FE8C}" type="slidenum">
              <a:rPr lang="en-US" smtClean="0"/>
              <a:t>‹#›</a:t>
            </a:fld>
            <a:endParaRPr lang="en-US" dirty="0"/>
          </a:p>
        </p:txBody>
      </p:sp>
    </p:spTree>
    <p:extLst>
      <p:ext uri="{BB962C8B-B14F-4D97-AF65-F5344CB8AC3E}">
        <p14:creationId xmlns:p14="http://schemas.microsoft.com/office/powerpoint/2010/main" val="284718567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4B5FC81C-9611-4971-AF38-42D38E0468AD}" type="datetimeFigureOut">
              <a:rPr lang="en-US" smtClean="0"/>
              <a:t>8/18/2017</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CEABC1AF-323A-4132-9987-A81700C1FE8C}" type="slidenum">
              <a:rPr lang="en-US" smtClean="0"/>
              <a:t>‹#›</a:t>
            </a:fld>
            <a:endParaRPr lang="en-US" dirty="0"/>
          </a:p>
        </p:txBody>
      </p:sp>
    </p:spTree>
    <p:extLst>
      <p:ext uri="{BB962C8B-B14F-4D97-AF65-F5344CB8AC3E}">
        <p14:creationId xmlns:p14="http://schemas.microsoft.com/office/powerpoint/2010/main" val="153051423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B5FC81C-9611-4971-AF38-42D38E0468AD}" type="datetimeFigureOut">
              <a:rPr lang="en-US" smtClean="0"/>
              <a:t>8/18/2017</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CEABC1AF-323A-4132-9987-A81700C1FE8C}" type="slidenum">
              <a:rPr lang="en-US" smtClean="0"/>
              <a:t>‹#›</a:t>
            </a:fld>
            <a:endParaRPr lang="en-US" dirty="0"/>
          </a:p>
        </p:txBody>
      </p:sp>
    </p:spTree>
    <p:extLst>
      <p:ext uri="{BB962C8B-B14F-4D97-AF65-F5344CB8AC3E}">
        <p14:creationId xmlns:p14="http://schemas.microsoft.com/office/powerpoint/2010/main" val="331516759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B5FC81C-9611-4971-AF38-42D38E0468AD}" type="datetimeFigureOut">
              <a:rPr lang="en-US" smtClean="0"/>
              <a:t>8/18/2017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CEABC1AF-323A-4132-9987-A81700C1FE8C}" type="slidenum">
              <a:rPr lang="en-US" smtClean="0"/>
              <a:t>‹#›</a:t>
            </a:fld>
            <a:endParaRPr lang="en-US" dirty="0"/>
          </a:p>
        </p:txBody>
      </p:sp>
    </p:spTree>
    <p:extLst>
      <p:ext uri="{BB962C8B-B14F-4D97-AF65-F5344CB8AC3E}">
        <p14:creationId xmlns:p14="http://schemas.microsoft.com/office/powerpoint/2010/main" val="367770367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B5FC81C-9611-4971-AF38-42D38E0468AD}" type="datetimeFigureOut">
              <a:rPr lang="en-US" smtClean="0"/>
              <a:t>8/18/2017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CEABC1AF-323A-4132-9987-A81700C1FE8C}" type="slidenum">
              <a:rPr lang="en-US" smtClean="0"/>
              <a:t>‹#›</a:t>
            </a:fld>
            <a:endParaRPr lang="en-US" dirty="0"/>
          </a:p>
        </p:txBody>
      </p:sp>
    </p:spTree>
    <p:extLst>
      <p:ext uri="{BB962C8B-B14F-4D97-AF65-F5344CB8AC3E}">
        <p14:creationId xmlns:p14="http://schemas.microsoft.com/office/powerpoint/2010/main" val="258447234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B5FC81C-9611-4971-AF38-42D38E0468AD}" type="datetimeFigureOut">
              <a:rPr lang="en-US" smtClean="0"/>
              <a:t>8/18/2017</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EABC1AF-323A-4132-9987-A81700C1FE8C}" type="slidenum">
              <a:rPr lang="en-US" smtClean="0"/>
              <a:t>‹#›</a:t>
            </a:fld>
            <a:endParaRPr lang="en-US" dirty="0"/>
          </a:p>
        </p:txBody>
      </p:sp>
    </p:spTree>
    <p:extLst>
      <p:ext uri="{BB962C8B-B14F-4D97-AF65-F5344CB8AC3E}">
        <p14:creationId xmlns:p14="http://schemas.microsoft.com/office/powerpoint/2010/main" val="65017706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5.jpg"/><Relationship Id="rId1" Type="http://schemas.openxmlformats.org/officeDocument/2006/relationships/slideLayout" Target="../slideLayouts/slideLayout2.xml"/><Relationship Id="rId6" Type="http://schemas.openxmlformats.org/officeDocument/2006/relationships/image" Target="../media/image2.jpg"/><Relationship Id="rId5" Type="http://schemas.openxmlformats.org/officeDocument/2006/relationships/image" Target="../media/image8.JPG"/><Relationship Id="rId4" Type="http://schemas.openxmlformats.org/officeDocument/2006/relationships/image" Target="../media/image7.jpg"/></Relationships>
</file>

<file path=ppt/slides/_rels/slide5.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2.xml"/><Relationship Id="rId5" Type="http://schemas.openxmlformats.org/officeDocument/2006/relationships/image" Target="../media/image11.jpg"/><Relationship Id="rId4" Type="http://schemas.openxmlformats.org/officeDocument/2006/relationships/image" Target="../media/image10.jpeg"/></Relationships>
</file>

<file path=ppt/slides/_rels/slide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rotWithShape="1">
          <a:blip r:embed="rId2">
            <a:extLst>
              <a:ext uri="{28A0092B-C50C-407E-A947-70E740481C1C}">
                <a14:useLocalDpi xmlns:a14="http://schemas.microsoft.com/office/drawing/2010/main" val="0"/>
              </a:ext>
            </a:extLst>
          </a:blip>
          <a:srcRect b="20724"/>
          <a:stretch/>
        </p:blipFill>
        <p:spPr>
          <a:xfrm>
            <a:off x="0" y="-24939"/>
            <a:ext cx="12192000" cy="5328459"/>
          </a:xfrm>
          <a:prstGeom prst="rect">
            <a:avLst/>
          </a:prstGeom>
        </p:spPr>
      </p:pic>
      <p:sp>
        <p:nvSpPr>
          <p:cNvPr id="2" name="Title 1"/>
          <p:cNvSpPr>
            <a:spLocks noGrp="1"/>
          </p:cNvSpPr>
          <p:nvPr>
            <p:ph type="ctrTitle"/>
          </p:nvPr>
        </p:nvSpPr>
        <p:spPr>
          <a:xfrm>
            <a:off x="1505339" y="3071842"/>
            <a:ext cx="9144000" cy="767109"/>
          </a:xfrm>
        </p:spPr>
        <p:txBody>
          <a:bodyPr>
            <a:normAutofit fontScale="90000"/>
          </a:bodyPr>
          <a:lstStyle/>
          <a:p>
            <a:r>
              <a:rPr lang="en-US" dirty="0"/>
              <a:t>Welcome</a:t>
            </a:r>
          </a:p>
        </p:txBody>
      </p:sp>
      <p:sp>
        <p:nvSpPr>
          <p:cNvPr id="3" name="Subtitle 2"/>
          <p:cNvSpPr>
            <a:spLocks noGrp="1"/>
          </p:cNvSpPr>
          <p:nvPr>
            <p:ph type="subTitle" idx="1"/>
          </p:nvPr>
        </p:nvSpPr>
        <p:spPr>
          <a:xfrm>
            <a:off x="1617305" y="3782625"/>
            <a:ext cx="9144000" cy="2216337"/>
          </a:xfrm>
        </p:spPr>
        <p:txBody>
          <a:bodyPr>
            <a:noAutofit/>
          </a:bodyPr>
          <a:lstStyle/>
          <a:p>
            <a:r>
              <a:rPr lang="en-US" sz="5400" b="1" dirty="0">
                <a:solidFill>
                  <a:srgbClr val="539819"/>
                </a:solidFill>
              </a:rPr>
              <a:t>Webinar for Business</a:t>
            </a:r>
            <a:br>
              <a:rPr lang="en-US" sz="5400" dirty="0">
                <a:solidFill>
                  <a:srgbClr val="539819"/>
                </a:solidFill>
              </a:rPr>
            </a:br>
            <a:r>
              <a:rPr lang="en-US" sz="4800" i="1" dirty="0">
                <a:solidFill>
                  <a:srgbClr val="539819"/>
                </a:solidFill>
              </a:rPr>
              <a:t>The New Business Frontier: Disability Inclusion</a:t>
            </a:r>
            <a:br>
              <a:rPr lang="en-US" sz="4800" i="1" dirty="0">
                <a:solidFill>
                  <a:srgbClr val="539819"/>
                </a:solidFill>
              </a:rPr>
            </a:br>
            <a:endParaRPr lang="en-US" sz="4800" i="1" dirty="0">
              <a:solidFill>
                <a:srgbClr val="539819"/>
              </a:solidFill>
            </a:endParaRPr>
          </a:p>
          <a:p>
            <a:br>
              <a:rPr lang="en-US" sz="5400" i="1" dirty="0">
                <a:solidFill>
                  <a:srgbClr val="539819"/>
                </a:solidFill>
              </a:rPr>
            </a:br>
            <a:endParaRPr lang="en-US" sz="5400" dirty="0">
              <a:solidFill>
                <a:srgbClr val="539819"/>
              </a:solidFill>
            </a:endParaRP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62653" y="968094"/>
            <a:ext cx="3266694" cy="1714500"/>
          </a:xfrm>
          <a:prstGeom prst="rect">
            <a:avLst/>
          </a:prstGeom>
        </p:spPr>
      </p:pic>
      <p:sp>
        <p:nvSpPr>
          <p:cNvPr id="6" name="TextBox 5"/>
          <p:cNvSpPr txBox="1"/>
          <p:nvPr/>
        </p:nvSpPr>
        <p:spPr>
          <a:xfrm>
            <a:off x="4589417" y="2664820"/>
            <a:ext cx="3065417" cy="400110"/>
          </a:xfrm>
          <a:prstGeom prst="rect">
            <a:avLst/>
          </a:prstGeom>
          <a:noFill/>
        </p:spPr>
        <p:txBody>
          <a:bodyPr wrap="square" rtlCol="0">
            <a:spAutoFit/>
          </a:bodyPr>
          <a:lstStyle/>
          <a:p>
            <a:pPr algn="ctr"/>
            <a:r>
              <a:rPr lang="en-US" sz="1000" dirty="0">
                <a:latin typeface="+mj-lt"/>
              </a:rPr>
              <a:t>A program of Marianjoy Rehabilitation Hospital, </a:t>
            </a:r>
            <a:br>
              <a:rPr lang="en-US" sz="1000" dirty="0">
                <a:latin typeface="+mj-lt"/>
              </a:rPr>
            </a:br>
            <a:r>
              <a:rPr lang="en-US" sz="1000" dirty="0">
                <a:latin typeface="+mj-lt"/>
              </a:rPr>
              <a:t>now part of Northwestern Medicine</a:t>
            </a:r>
          </a:p>
        </p:txBody>
      </p:sp>
      <p:sp>
        <p:nvSpPr>
          <p:cNvPr id="7" name="TextBox 6"/>
          <p:cNvSpPr txBox="1"/>
          <p:nvPr/>
        </p:nvSpPr>
        <p:spPr>
          <a:xfrm>
            <a:off x="3657600" y="5962260"/>
            <a:ext cx="5228226" cy="461665"/>
          </a:xfrm>
          <a:prstGeom prst="rect">
            <a:avLst/>
          </a:prstGeom>
          <a:noFill/>
        </p:spPr>
        <p:txBody>
          <a:bodyPr wrap="none" rtlCol="0">
            <a:spAutoFit/>
          </a:bodyPr>
          <a:lstStyle/>
          <a:p>
            <a:r>
              <a:rPr lang="en-US" sz="2400" b="1" dirty="0"/>
              <a:t>We’ll be starting promptly at 10 am CST</a:t>
            </a:r>
          </a:p>
        </p:txBody>
      </p:sp>
    </p:spTree>
    <p:extLst>
      <p:ext uri="{BB962C8B-B14F-4D97-AF65-F5344CB8AC3E}">
        <p14:creationId xmlns:p14="http://schemas.microsoft.com/office/powerpoint/2010/main" val="14618760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942076" y="5361578"/>
            <a:ext cx="1990530" cy="1044715"/>
          </a:xfrm>
          <a:prstGeom prst="rect">
            <a:avLst/>
          </a:prstGeom>
        </p:spPr>
      </p:pic>
      <p:sp>
        <p:nvSpPr>
          <p:cNvPr id="2" name="Title 1"/>
          <p:cNvSpPr>
            <a:spLocks noGrp="1"/>
          </p:cNvSpPr>
          <p:nvPr>
            <p:ph type="title"/>
          </p:nvPr>
        </p:nvSpPr>
        <p:spPr>
          <a:xfrm>
            <a:off x="829077" y="4714243"/>
            <a:ext cx="4954866" cy="1859280"/>
          </a:xfrm>
        </p:spPr>
        <p:txBody>
          <a:bodyPr>
            <a:normAutofit fontScale="90000"/>
          </a:bodyPr>
          <a:lstStyle/>
          <a:p>
            <a:pPr>
              <a:spcAft>
                <a:spcPts val="1200"/>
              </a:spcAft>
            </a:pPr>
            <a:r>
              <a:rPr lang="en-US" sz="3600" kern="1200" dirty="0">
                <a:solidFill>
                  <a:schemeClr val="tx1"/>
                </a:solidFill>
                <a:effectLst/>
                <a:latin typeface="+mj-lt"/>
                <a:ea typeface="+mj-ea"/>
                <a:cs typeface="+mj-cs"/>
              </a:rPr>
              <a:t>Kathleen C. Yosko</a:t>
            </a:r>
            <a:r>
              <a:rPr lang="en-US" sz="3600" kern="1200" dirty="0">
                <a:solidFill>
                  <a:schemeClr val="tx1"/>
                </a:solidFill>
                <a:effectLst/>
                <a:ea typeface="+mj-ea"/>
                <a:cs typeface="+mj-cs"/>
              </a:rPr>
              <a:t>,</a:t>
            </a:r>
            <a:r>
              <a:rPr lang="en-US" sz="3600" kern="1200" dirty="0">
                <a:solidFill>
                  <a:schemeClr val="tx1"/>
                </a:solidFill>
                <a:effectLst/>
                <a:latin typeface="+mj-lt"/>
                <a:ea typeface="+mj-ea"/>
                <a:cs typeface="+mj-cs"/>
              </a:rPr>
              <a:t> </a:t>
            </a:r>
            <a:br>
              <a:rPr lang="en-US" sz="3200" dirty="0"/>
            </a:br>
            <a:r>
              <a:rPr lang="en-US" sz="2200" dirty="0"/>
              <a:t>RN, BSN, MS, MBA, PhD</a:t>
            </a:r>
            <a:br>
              <a:rPr lang="en-US" sz="2700" dirty="0"/>
            </a:br>
            <a:r>
              <a:rPr lang="en-US" sz="2700" b="1" kern="1200" dirty="0">
                <a:solidFill>
                  <a:schemeClr val="tx1"/>
                </a:solidFill>
                <a:effectLst/>
                <a:latin typeface="+mj-lt"/>
                <a:ea typeface="+mj-ea"/>
                <a:cs typeface="+mj-cs"/>
              </a:rPr>
              <a:t>President, </a:t>
            </a:r>
            <a:br>
              <a:rPr lang="en-US" sz="2700" b="1" kern="1200" dirty="0">
                <a:solidFill>
                  <a:schemeClr val="tx1"/>
                </a:solidFill>
                <a:effectLst/>
                <a:latin typeface="+mj-lt"/>
                <a:ea typeface="+mj-ea"/>
                <a:cs typeface="+mj-cs"/>
              </a:rPr>
            </a:br>
            <a:r>
              <a:rPr lang="en-US" sz="2700" b="1" kern="1200" dirty="0">
                <a:solidFill>
                  <a:schemeClr val="tx1"/>
                </a:solidFill>
                <a:effectLst/>
                <a:latin typeface="+mj-lt"/>
                <a:ea typeface="+mj-ea"/>
                <a:cs typeface="+mj-cs"/>
              </a:rPr>
              <a:t>Marianjoy Rehabilitation Hospital</a:t>
            </a:r>
            <a:br>
              <a:rPr lang="en-US" sz="4000" b="1" kern="1200" dirty="0">
                <a:solidFill>
                  <a:schemeClr val="tx1"/>
                </a:solidFill>
                <a:effectLst/>
                <a:latin typeface="+mj-lt"/>
                <a:ea typeface="+mj-ea"/>
                <a:cs typeface="+mj-cs"/>
              </a:rPr>
            </a:br>
            <a:endParaRPr lang="en-US" sz="4000" kern="1200" dirty="0">
              <a:solidFill>
                <a:schemeClr val="tx1"/>
              </a:solidFill>
              <a:effectLst/>
              <a:latin typeface="+mj-lt"/>
              <a:ea typeface="+mj-ea"/>
              <a:cs typeface="+mj-cs"/>
            </a:endParaRPr>
          </a:p>
        </p:txBody>
      </p:sp>
      <p:pic>
        <p:nvPicPr>
          <p:cNvPr id="4" name="Content Placeholder 3"/>
          <p:cNvPicPr>
            <a:picLocks noGrp="1" noChangeAspect="1"/>
          </p:cNvPicPr>
          <p:nvPr>
            <p:ph idx="1"/>
          </p:nvPr>
        </p:nvPicPr>
        <p:blipFill rotWithShape="1">
          <a:blip r:embed="rId3">
            <a:extLst>
              <a:ext uri="{28A0092B-C50C-407E-A947-70E740481C1C}">
                <a14:useLocalDpi xmlns:a14="http://schemas.microsoft.com/office/drawing/2010/main" val="0"/>
              </a:ext>
            </a:extLst>
          </a:blip>
          <a:srcRect t="4545" b="22752"/>
          <a:stretch/>
        </p:blipFill>
        <p:spPr>
          <a:xfrm>
            <a:off x="940498" y="1619794"/>
            <a:ext cx="2786770" cy="2836482"/>
          </a:xfrm>
        </p:spPr>
      </p:pic>
      <p:sp>
        <p:nvSpPr>
          <p:cNvPr id="5" name="Text Placeholder 4"/>
          <p:cNvSpPr>
            <a:spLocks noGrp="1"/>
          </p:cNvSpPr>
          <p:nvPr>
            <p:ph type="body" idx="4294967295"/>
          </p:nvPr>
        </p:nvSpPr>
        <p:spPr>
          <a:xfrm>
            <a:off x="5225142" y="1619794"/>
            <a:ext cx="6383383" cy="3565688"/>
          </a:xfrm>
        </p:spPr>
        <p:txBody>
          <a:bodyPr>
            <a:noAutofit/>
          </a:bodyPr>
          <a:lstStyle/>
          <a:p>
            <a:pPr marL="0" indent="0">
              <a:buNone/>
            </a:pPr>
            <a:r>
              <a:rPr lang="en-US" sz="1600" dirty="0">
                <a:latin typeface="+mj-lt"/>
              </a:rPr>
              <a:t>Kathleen Yosko has served as President and Chief Executive Officer of Marianjoy Rehabilitation Hospital and the Marianjoy Medical Group since 1998. In 2016, Ms. Yosko spearheaded the design and construction of a new technology center, </a:t>
            </a:r>
            <a:r>
              <a:rPr lang="en-US" sz="1600" i="1" dirty="0">
                <a:latin typeface="+mj-lt"/>
              </a:rPr>
              <a:t>The Tellabs Center for Neurorehabilitation and Neuroplasticity </a:t>
            </a:r>
            <a:r>
              <a:rPr lang="en-US" sz="1600" dirty="0">
                <a:latin typeface="+mj-lt"/>
              </a:rPr>
              <a:t>(TCNN), utilizing innovative diagnostic and treatment capabilities for adults and children experiencing neurologic impairment. Since her tenure a state-of-the-art replacement hospital opened in 2006, outpatient pavilion in 2007, the Marianjoy Assistive Technology Center (MARTI), Aquatic Therapy Center and Conference Center in 2014. In 2001 Ms. Yosko founded AbilityLinks along with a progressive board of directors. Her belief has always been that physical rehabilitation is not adequate if one cannot re-enter a lifestyle of their choosing after disability. AbilityLinks is a focal part of that re-entry, connecting people with disabilities with inclusive employers.</a:t>
            </a:r>
          </a:p>
        </p:txBody>
      </p:sp>
      <p:sp>
        <p:nvSpPr>
          <p:cNvPr id="8" name="TextBox 7"/>
          <p:cNvSpPr txBox="1"/>
          <p:nvPr/>
        </p:nvSpPr>
        <p:spPr>
          <a:xfrm>
            <a:off x="10006145" y="6362748"/>
            <a:ext cx="1926461" cy="307777"/>
          </a:xfrm>
          <a:prstGeom prst="rect">
            <a:avLst/>
          </a:prstGeom>
          <a:noFill/>
        </p:spPr>
        <p:txBody>
          <a:bodyPr wrap="square" rtlCol="0">
            <a:spAutoFit/>
          </a:bodyPr>
          <a:lstStyle/>
          <a:p>
            <a:pPr algn="ctr"/>
            <a:r>
              <a:rPr lang="en-US" sz="700" dirty="0">
                <a:latin typeface="+mj-lt"/>
              </a:rPr>
              <a:t>A program of Marianjoy Rehabilitation Hospital, </a:t>
            </a:r>
            <a:br>
              <a:rPr lang="en-US" sz="700" dirty="0">
                <a:latin typeface="+mj-lt"/>
              </a:rPr>
            </a:br>
            <a:r>
              <a:rPr lang="en-US" sz="700" dirty="0">
                <a:latin typeface="+mj-lt"/>
              </a:rPr>
              <a:t>now part of Northwestern Medicine</a:t>
            </a:r>
          </a:p>
        </p:txBody>
      </p:sp>
    </p:spTree>
    <p:extLst>
      <p:ext uri="{BB962C8B-B14F-4D97-AF65-F5344CB8AC3E}">
        <p14:creationId xmlns:p14="http://schemas.microsoft.com/office/powerpoint/2010/main" val="421283820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29374" y="4653280"/>
            <a:ext cx="4954866" cy="1859280"/>
          </a:xfrm>
        </p:spPr>
        <p:txBody>
          <a:bodyPr>
            <a:normAutofit fontScale="90000"/>
          </a:bodyPr>
          <a:lstStyle/>
          <a:p>
            <a:r>
              <a:rPr lang="en-US" sz="3600" kern="1200" dirty="0">
                <a:solidFill>
                  <a:schemeClr val="tx1"/>
                </a:solidFill>
                <a:effectLst/>
                <a:latin typeface="+mj-lt"/>
                <a:ea typeface="+mj-ea"/>
                <a:cs typeface="+mj-cs"/>
              </a:rPr>
              <a:t>Scott Hoesman </a:t>
            </a:r>
            <a:br>
              <a:rPr lang="en-US" sz="3600" kern="1200" dirty="0">
                <a:solidFill>
                  <a:schemeClr val="tx1"/>
                </a:solidFill>
                <a:effectLst/>
                <a:latin typeface="+mj-lt"/>
                <a:ea typeface="+mj-ea"/>
                <a:cs typeface="+mj-cs"/>
              </a:rPr>
            </a:br>
            <a:r>
              <a:rPr lang="en-US" sz="2700" kern="1200" dirty="0">
                <a:solidFill>
                  <a:schemeClr val="tx1"/>
                </a:solidFill>
                <a:effectLst/>
                <a:latin typeface="+mj-lt"/>
                <a:ea typeface="+mj-ea"/>
                <a:cs typeface="+mj-cs"/>
              </a:rPr>
              <a:t>Webinar Moderator</a:t>
            </a:r>
            <a:br>
              <a:rPr lang="en-US" sz="2700" kern="1200" dirty="0">
                <a:solidFill>
                  <a:schemeClr val="tx1"/>
                </a:solidFill>
                <a:effectLst/>
                <a:latin typeface="+mj-lt"/>
                <a:ea typeface="+mj-ea"/>
                <a:cs typeface="+mj-cs"/>
              </a:rPr>
            </a:br>
            <a:r>
              <a:rPr lang="en-US" sz="2700" b="1" kern="1200" dirty="0">
                <a:solidFill>
                  <a:schemeClr val="tx1"/>
                </a:solidFill>
                <a:effectLst/>
                <a:latin typeface="+mj-lt"/>
                <a:ea typeface="+mj-ea"/>
                <a:cs typeface="+mj-cs"/>
              </a:rPr>
              <a:t>CEO and Founder, inquest</a:t>
            </a:r>
            <a:br>
              <a:rPr lang="en-US" sz="4000" b="1" kern="1200" dirty="0">
                <a:solidFill>
                  <a:schemeClr val="tx1"/>
                </a:solidFill>
                <a:effectLst/>
                <a:latin typeface="+mj-lt"/>
                <a:ea typeface="+mj-ea"/>
                <a:cs typeface="+mj-cs"/>
              </a:rPr>
            </a:br>
            <a:endParaRPr lang="en-US" sz="4000" kern="1200" dirty="0">
              <a:solidFill>
                <a:schemeClr val="tx1"/>
              </a:solidFill>
              <a:effectLst/>
              <a:latin typeface="+mj-lt"/>
              <a:ea typeface="+mj-ea"/>
              <a:cs typeface="+mj-cs"/>
            </a:endParaRPr>
          </a:p>
        </p:txBody>
      </p:sp>
      <p:pic>
        <p:nvPicPr>
          <p:cNvPr id="4" name="Content Placeholder 3"/>
          <p:cNvPicPr>
            <a:picLocks noGrp="1" noChangeAspect="1"/>
          </p:cNvPicPr>
          <p:nvPr>
            <p:ph idx="1"/>
          </p:nvPr>
        </p:nvPicPr>
        <p:blipFill rotWithShape="1">
          <a:blip r:embed="rId2">
            <a:extLst>
              <a:ext uri="{28A0092B-C50C-407E-A947-70E740481C1C}">
                <a14:useLocalDpi xmlns:a14="http://schemas.microsoft.com/office/drawing/2010/main" val="0"/>
              </a:ext>
            </a:extLst>
          </a:blip>
          <a:srcRect l="13048" r="5348"/>
          <a:stretch/>
        </p:blipFill>
        <p:spPr>
          <a:xfrm>
            <a:off x="1120814" y="1798320"/>
            <a:ext cx="3474720" cy="2743200"/>
          </a:xfrm>
        </p:spPr>
      </p:pic>
      <p:sp>
        <p:nvSpPr>
          <p:cNvPr id="5" name="Text Placeholder 4"/>
          <p:cNvSpPr>
            <a:spLocks noGrp="1"/>
          </p:cNvSpPr>
          <p:nvPr>
            <p:ph type="body" idx="4294967295"/>
          </p:nvPr>
        </p:nvSpPr>
        <p:spPr>
          <a:xfrm>
            <a:off x="5394960" y="1656397"/>
            <a:ext cx="5877560" cy="3565843"/>
          </a:xfrm>
        </p:spPr>
        <p:txBody>
          <a:bodyPr>
            <a:noAutofit/>
          </a:bodyPr>
          <a:lstStyle/>
          <a:p>
            <a:pPr marL="0" indent="0">
              <a:lnSpc>
                <a:spcPts val="2400"/>
              </a:lnSpc>
              <a:spcAft>
                <a:spcPts val="600"/>
              </a:spcAft>
              <a:buNone/>
            </a:pPr>
            <a:r>
              <a:rPr lang="en-US" sz="1600" dirty="0">
                <a:latin typeface="+mj-lt"/>
              </a:rPr>
              <a:t>An accomplished and sought-after speaker, executive facilitator, author and senior organizational strategist, Scott is best known for his ability to implement full-scale, long-term people strategies across a wide spectrum of industries and geographies. Scott’s focus is on helping individuals, teams and organizations realize their full potential. He has deep subject matter expertise in disability and LGBT workplace inclusion initiatives. Scott is on the Executive Board of the Corporate Advisory Board for the USBLN, the Board of the Chicago Business Leadership Network (CBLN) and the AbilityLinks Steering Committee.</a:t>
            </a: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733074" y="5274494"/>
            <a:ext cx="1990530" cy="1044715"/>
          </a:xfrm>
          <a:prstGeom prst="rect">
            <a:avLst/>
          </a:prstGeom>
        </p:spPr>
      </p:pic>
      <p:sp>
        <p:nvSpPr>
          <p:cNvPr id="7" name="TextBox 6"/>
          <p:cNvSpPr txBox="1"/>
          <p:nvPr/>
        </p:nvSpPr>
        <p:spPr>
          <a:xfrm>
            <a:off x="9797143" y="6266955"/>
            <a:ext cx="1926461" cy="307777"/>
          </a:xfrm>
          <a:prstGeom prst="rect">
            <a:avLst/>
          </a:prstGeom>
          <a:noFill/>
        </p:spPr>
        <p:txBody>
          <a:bodyPr wrap="square" rtlCol="0">
            <a:spAutoFit/>
          </a:bodyPr>
          <a:lstStyle/>
          <a:p>
            <a:pPr algn="ctr"/>
            <a:r>
              <a:rPr lang="en-US" sz="700" dirty="0">
                <a:latin typeface="+mj-lt"/>
              </a:rPr>
              <a:t>A program of Marianjoy Rehabilitation Hospital, </a:t>
            </a:r>
            <a:br>
              <a:rPr lang="en-US" sz="700" dirty="0">
                <a:latin typeface="+mj-lt"/>
              </a:rPr>
            </a:br>
            <a:r>
              <a:rPr lang="en-US" sz="700" dirty="0">
                <a:latin typeface="+mj-lt"/>
              </a:rPr>
              <a:t>now part of Northwestern Medicine</a:t>
            </a:r>
          </a:p>
        </p:txBody>
      </p:sp>
    </p:spTree>
    <p:extLst>
      <p:ext uri="{BB962C8B-B14F-4D97-AF65-F5344CB8AC3E}">
        <p14:creationId xmlns:p14="http://schemas.microsoft.com/office/powerpoint/2010/main" val="311352472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rotWithShape="1">
          <a:blip r:embed="rId2">
            <a:extLst>
              <a:ext uri="{28A0092B-C50C-407E-A947-70E740481C1C}">
                <a14:useLocalDpi xmlns:a14="http://schemas.microsoft.com/office/drawing/2010/main" val="0"/>
              </a:ext>
            </a:extLst>
          </a:blip>
          <a:srcRect l="15835" t="6763" r="12747" b="28065"/>
          <a:stretch/>
        </p:blipFill>
        <p:spPr>
          <a:xfrm>
            <a:off x="622874" y="2521370"/>
            <a:ext cx="1525901" cy="1739058"/>
          </a:xfrm>
        </p:spPr>
      </p:pic>
      <p:sp>
        <p:nvSpPr>
          <p:cNvPr id="7" name="Title 1"/>
          <p:cNvSpPr txBox="1">
            <a:spLocks/>
          </p:cNvSpPr>
          <p:nvPr/>
        </p:nvSpPr>
        <p:spPr>
          <a:xfrm>
            <a:off x="520375" y="4481414"/>
            <a:ext cx="2212539" cy="1060760"/>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000" kern="1200">
                <a:solidFill>
                  <a:schemeClr val="tx1"/>
                </a:solidFill>
                <a:latin typeface="+mj-lt"/>
                <a:ea typeface="+mj-ea"/>
                <a:cs typeface="+mj-cs"/>
              </a:defRPr>
            </a:lvl1pPr>
          </a:lstStyle>
          <a:p>
            <a:pPr>
              <a:spcAft>
                <a:spcPts val="600"/>
              </a:spcAft>
            </a:pPr>
            <a:r>
              <a:rPr lang="en-US" sz="1800" dirty="0"/>
              <a:t>Bradley A. Anderson</a:t>
            </a:r>
          </a:p>
          <a:p>
            <a:pPr>
              <a:spcAft>
                <a:spcPts val="600"/>
              </a:spcAft>
            </a:pPr>
            <a:r>
              <a:rPr lang="en-US" sz="1400" b="1" dirty="0"/>
              <a:t>U.S. Department of Labor</a:t>
            </a:r>
            <a:br>
              <a:rPr lang="en-US" sz="1400" dirty="0"/>
            </a:br>
            <a:r>
              <a:rPr lang="en-US" sz="1400" dirty="0"/>
              <a:t>Office of Federal Contract Compliance Programs – Midwest</a:t>
            </a:r>
            <a:br>
              <a:rPr lang="en-US" sz="1400" dirty="0"/>
            </a:br>
            <a:endParaRPr lang="en-US" sz="1400" dirty="0"/>
          </a:p>
        </p:txBody>
      </p:sp>
      <p:pic>
        <p:nvPicPr>
          <p:cNvPr id="8" name="Content Placeholder 3"/>
          <p:cNvPicPr>
            <a:picLocks noChangeAspect="1"/>
          </p:cNvPicPr>
          <p:nvPr/>
        </p:nvPicPr>
        <p:blipFill rotWithShape="1">
          <a:blip r:embed="rId3">
            <a:extLst>
              <a:ext uri="{28A0092B-C50C-407E-A947-70E740481C1C}">
                <a14:useLocalDpi xmlns:a14="http://schemas.microsoft.com/office/drawing/2010/main" val="0"/>
              </a:ext>
            </a:extLst>
          </a:blip>
          <a:srcRect l="17431" t="6672" r="31948" b="6068"/>
          <a:stretch/>
        </p:blipFill>
        <p:spPr>
          <a:xfrm>
            <a:off x="3119196" y="2514599"/>
            <a:ext cx="1558989" cy="1752600"/>
          </a:xfrm>
          <a:prstGeom prst="rect">
            <a:avLst/>
          </a:prstGeom>
        </p:spPr>
      </p:pic>
      <p:sp>
        <p:nvSpPr>
          <p:cNvPr id="9" name="Title 1"/>
          <p:cNvSpPr txBox="1">
            <a:spLocks/>
          </p:cNvSpPr>
          <p:nvPr/>
        </p:nvSpPr>
        <p:spPr>
          <a:xfrm>
            <a:off x="3011653" y="4205208"/>
            <a:ext cx="2034572" cy="1060760"/>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000" kern="1200">
                <a:solidFill>
                  <a:schemeClr val="tx1"/>
                </a:solidFill>
                <a:latin typeface="+mj-lt"/>
                <a:ea typeface="+mj-ea"/>
                <a:cs typeface="+mj-cs"/>
              </a:defRPr>
            </a:lvl1pPr>
          </a:lstStyle>
          <a:p>
            <a:pPr>
              <a:spcAft>
                <a:spcPts val="600"/>
              </a:spcAft>
            </a:pPr>
            <a:r>
              <a:rPr lang="en-US" sz="1800" dirty="0" err="1"/>
              <a:t>Kierstin</a:t>
            </a:r>
            <a:r>
              <a:rPr lang="en-US" sz="1800" dirty="0"/>
              <a:t> Miller</a:t>
            </a:r>
          </a:p>
          <a:p>
            <a:r>
              <a:rPr lang="en-US" sz="1400" b="1" dirty="0"/>
              <a:t>EA Engineering, Science and Technology Inc.</a:t>
            </a:r>
            <a:endParaRPr lang="en-US" sz="1400" dirty="0"/>
          </a:p>
        </p:txBody>
      </p:sp>
      <p:pic>
        <p:nvPicPr>
          <p:cNvPr id="10" name="Content Placeholder 3"/>
          <p:cNvPicPr>
            <a:picLocks noChangeAspect="1"/>
          </p:cNvPicPr>
          <p:nvPr/>
        </p:nvPicPr>
        <p:blipFill rotWithShape="1">
          <a:blip r:embed="rId4">
            <a:extLst>
              <a:ext uri="{28A0092B-C50C-407E-A947-70E740481C1C}">
                <a14:useLocalDpi xmlns:a14="http://schemas.microsoft.com/office/drawing/2010/main" val="0"/>
              </a:ext>
            </a:extLst>
          </a:blip>
          <a:srcRect l="11551" t="12903" r="9166" b="9969"/>
          <a:stretch/>
        </p:blipFill>
        <p:spPr>
          <a:xfrm>
            <a:off x="5549607" y="2528141"/>
            <a:ext cx="1489707" cy="1739058"/>
          </a:xfrm>
          <a:prstGeom prst="rect">
            <a:avLst/>
          </a:prstGeom>
        </p:spPr>
      </p:pic>
      <p:pic>
        <p:nvPicPr>
          <p:cNvPr id="11" name="Content Placeholder 3"/>
          <p:cNvPicPr>
            <a:picLocks noChangeAspect="1"/>
          </p:cNvPicPr>
          <p:nvPr/>
        </p:nvPicPr>
        <p:blipFill rotWithShape="1">
          <a:blip r:embed="rId5">
            <a:extLst>
              <a:ext uri="{28A0092B-C50C-407E-A947-70E740481C1C}">
                <a14:useLocalDpi xmlns:a14="http://schemas.microsoft.com/office/drawing/2010/main" val="0"/>
              </a:ext>
            </a:extLst>
          </a:blip>
          <a:srcRect b="29935"/>
          <a:stretch/>
        </p:blipFill>
        <p:spPr>
          <a:xfrm>
            <a:off x="7795646" y="2528141"/>
            <a:ext cx="1525901" cy="1745515"/>
          </a:xfrm>
          <a:prstGeom prst="rect">
            <a:avLst/>
          </a:prstGeom>
        </p:spPr>
      </p:pic>
      <p:sp>
        <p:nvSpPr>
          <p:cNvPr id="3" name="Title 2"/>
          <p:cNvSpPr>
            <a:spLocks noGrp="1"/>
          </p:cNvSpPr>
          <p:nvPr>
            <p:ph type="title"/>
          </p:nvPr>
        </p:nvSpPr>
        <p:spPr>
          <a:xfrm>
            <a:off x="464820" y="1197033"/>
            <a:ext cx="10888980" cy="1150649"/>
          </a:xfrm>
        </p:spPr>
        <p:txBody>
          <a:bodyPr>
            <a:normAutofit/>
          </a:bodyPr>
          <a:lstStyle/>
          <a:p>
            <a:r>
              <a:rPr lang="en-US" sz="3600" dirty="0"/>
              <a:t>Panelists</a:t>
            </a:r>
          </a:p>
        </p:txBody>
      </p:sp>
      <p:sp>
        <p:nvSpPr>
          <p:cNvPr id="14" name="Title 1"/>
          <p:cNvSpPr txBox="1">
            <a:spLocks/>
          </p:cNvSpPr>
          <p:nvPr/>
        </p:nvSpPr>
        <p:spPr>
          <a:xfrm>
            <a:off x="5483610" y="4079720"/>
            <a:ext cx="2034572" cy="1060760"/>
          </a:xfrm>
          <a:prstGeom prst="rect">
            <a:avLst/>
          </a:prstGeom>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000" kern="1200">
                <a:solidFill>
                  <a:schemeClr val="tx1"/>
                </a:solidFill>
                <a:latin typeface="+mj-lt"/>
                <a:ea typeface="+mj-ea"/>
                <a:cs typeface="+mj-cs"/>
              </a:defRPr>
            </a:lvl1pPr>
          </a:lstStyle>
          <a:p>
            <a:pPr>
              <a:spcAft>
                <a:spcPts val="600"/>
              </a:spcAft>
            </a:pPr>
            <a:r>
              <a:rPr lang="en-US" sz="1800" dirty="0"/>
              <a:t>Shannon Webster</a:t>
            </a:r>
          </a:p>
          <a:p>
            <a:r>
              <a:rPr lang="en-US" sz="1400" b="1" dirty="0"/>
              <a:t>Exelon Corporation</a:t>
            </a:r>
            <a:endParaRPr lang="en-US" sz="1400" dirty="0"/>
          </a:p>
        </p:txBody>
      </p:sp>
      <p:sp>
        <p:nvSpPr>
          <p:cNvPr id="15" name="Title 1"/>
          <p:cNvSpPr txBox="1">
            <a:spLocks/>
          </p:cNvSpPr>
          <p:nvPr/>
        </p:nvSpPr>
        <p:spPr>
          <a:xfrm>
            <a:off x="7702309" y="4117820"/>
            <a:ext cx="1975092" cy="1060760"/>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000" kern="1200">
                <a:solidFill>
                  <a:schemeClr val="tx1"/>
                </a:solidFill>
                <a:latin typeface="+mj-lt"/>
                <a:ea typeface="+mj-ea"/>
                <a:cs typeface="+mj-cs"/>
              </a:defRPr>
            </a:lvl1pPr>
          </a:lstStyle>
          <a:p>
            <a:pPr>
              <a:spcAft>
                <a:spcPts val="600"/>
              </a:spcAft>
            </a:pPr>
            <a:r>
              <a:rPr lang="en-US" sz="1800" dirty="0"/>
              <a:t>Amanda Fowler</a:t>
            </a:r>
          </a:p>
          <a:p>
            <a:r>
              <a:rPr lang="en-US" sz="1400" b="1" dirty="0"/>
              <a:t>Northwestern Medicine</a:t>
            </a:r>
            <a:endParaRPr lang="en-US" sz="1400" dirty="0"/>
          </a:p>
        </p:txBody>
      </p:sp>
      <p:pic>
        <p:nvPicPr>
          <p:cNvPr id="12" name="Picture 11"/>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733074" y="5283203"/>
            <a:ext cx="1990530" cy="1044715"/>
          </a:xfrm>
          <a:prstGeom prst="rect">
            <a:avLst/>
          </a:prstGeom>
        </p:spPr>
      </p:pic>
      <p:sp>
        <p:nvSpPr>
          <p:cNvPr id="13" name="TextBox 12"/>
          <p:cNvSpPr txBox="1"/>
          <p:nvPr/>
        </p:nvSpPr>
        <p:spPr>
          <a:xfrm>
            <a:off x="9797143" y="6266955"/>
            <a:ext cx="1926461" cy="307777"/>
          </a:xfrm>
          <a:prstGeom prst="rect">
            <a:avLst/>
          </a:prstGeom>
          <a:noFill/>
        </p:spPr>
        <p:txBody>
          <a:bodyPr wrap="square" rtlCol="0">
            <a:spAutoFit/>
          </a:bodyPr>
          <a:lstStyle/>
          <a:p>
            <a:pPr algn="ctr"/>
            <a:r>
              <a:rPr lang="en-US" sz="700" dirty="0">
                <a:latin typeface="+mj-lt"/>
              </a:rPr>
              <a:t>A program of Marianjoy Rehabilitation Hospital, </a:t>
            </a:r>
            <a:br>
              <a:rPr lang="en-US" sz="700" dirty="0">
                <a:latin typeface="+mj-lt"/>
              </a:rPr>
            </a:br>
            <a:r>
              <a:rPr lang="en-US" sz="700" dirty="0">
                <a:latin typeface="+mj-lt"/>
              </a:rPr>
              <a:t>now part of Northwestern Medicine</a:t>
            </a:r>
          </a:p>
        </p:txBody>
      </p:sp>
    </p:spTree>
    <p:extLst>
      <p:ext uri="{BB962C8B-B14F-4D97-AF65-F5344CB8AC3E}">
        <p14:creationId xmlns:p14="http://schemas.microsoft.com/office/powerpoint/2010/main" val="414392685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txBox="1">
            <a:spLocks/>
          </p:cNvSpPr>
          <p:nvPr/>
        </p:nvSpPr>
        <p:spPr>
          <a:xfrm>
            <a:off x="1757804" y="4750514"/>
            <a:ext cx="2212539" cy="1060760"/>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000" kern="1200">
                <a:solidFill>
                  <a:schemeClr val="tx1"/>
                </a:solidFill>
                <a:latin typeface="+mj-lt"/>
                <a:ea typeface="+mj-ea"/>
                <a:cs typeface="+mj-cs"/>
              </a:defRPr>
            </a:lvl1pPr>
          </a:lstStyle>
          <a:p>
            <a:pPr>
              <a:spcAft>
                <a:spcPts val="600"/>
              </a:spcAft>
            </a:pPr>
            <a:r>
              <a:rPr lang="en-US" sz="1800" dirty="0"/>
              <a:t>Ken Skord</a:t>
            </a:r>
          </a:p>
          <a:p>
            <a:pPr>
              <a:spcAft>
                <a:spcPts val="600"/>
              </a:spcAft>
            </a:pPr>
            <a:r>
              <a:rPr lang="en-US" sz="1400" b="1" dirty="0"/>
              <a:t>AbilityLinks</a:t>
            </a:r>
            <a:br>
              <a:rPr lang="en-US" sz="1400" b="1" dirty="0"/>
            </a:br>
            <a:r>
              <a:rPr lang="en-US" sz="1400" b="1" dirty="0"/>
              <a:t>Program Director </a:t>
            </a:r>
            <a:br>
              <a:rPr lang="en-US" sz="1400" dirty="0"/>
            </a:br>
            <a:endParaRPr lang="en-US" sz="1400" dirty="0"/>
          </a:p>
        </p:txBody>
      </p:sp>
      <p:sp>
        <p:nvSpPr>
          <p:cNvPr id="9" name="Title 1"/>
          <p:cNvSpPr txBox="1">
            <a:spLocks/>
          </p:cNvSpPr>
          <p:nvPr/>
        </p:nvSpPr>
        <p:spPr>
          <a:xfrm>
            <a:off x="4334101" y="4731852"/>
            <a:ext cx="2034572" cy="1060760"/>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000" kern="1200">
                <a:solidFill>
                  <a:schemeClr val="tx1"/>
                </a:solidFill>
                <a:latin typeface="+mj-lt"/>
                <a:ea typeface="+mj-ea"/>
                <a:cs typeface="+mj-cs"/>
              </a:defRPr>
            </a:lvl1pPr>
          </a:lstStyle>
          <a:p>
            <a:pPr>
              <a:spcAft>
                <a:spcPts val="600"/>
              </a:spcAft>
            </a:pPr>
            <a:r>
              <a:rPr lang="en-US" sz="1800" dirty="0"/>
              <a:t>Janice Duvall</a:t>
            </a:r>
          </a:p>
          <a:p>
            <a:r>
              <a:rPr lang="en-US" sz="1400" b="1" dirty="0"/>
              <a:t>AbilityLinks</a:t>
            </a:r>
            <a:br>
              <a:rPr lang="en-US" sz="1400" b="1" dirty="0"/>
            </a:br>
            <a:r>
              <a:rPr lang="en-US" sz="1400" b="1" dirty="0"/>
              <a:t>Information and Referral Counselor</a:t>
            </a:r>
            <a:endParaRPr lang="en-US" sz="1400" dirty="0"/>
          </a:p>
        </p:txBody>
      </p:sp>
      <p:sp>
        <p:nvSpPr>
          <p:cNvPr id="3" name="Title 2"/>
          <p:cNvSpPr>
            <a:spLocks noGrp="1"/>
          </p:cNvSpPr>
          <p:nvPr>
            <p:ph type="title"/>
          </p:nvPr>
        </p:nvSpPr>
        <p:spPr>
          <a:xfrm>
            <a:off x="1739153" y="1162900"/>
            <a:ext cx="9103018" cy="1150649"/>
          </a:xfrm>
        </p:spPr>
        <p:txBody>
          <a:bodyPr>
            <a:normAutofit fontScale="90000"/>
          </a:bodyPr>
          <a:lstStyle/>
          <a:p>
            <a:r>
              <a:rPr lang="en-US" sz="3600" dirty="0"/>
              <a:t>To Learn more about how AbilityLinks can become a resource for your company visit AbilityLinks.org</a:t>
            </a:r>
          </a:p>
        </p:txBody>
      </p:sp>
      <p:sp>
        <p:nvSpPr>
          <p:cNvPr id="14" name="Title 1"/>
          <p:cNvSpPr txBox="1">
            <a:spLocks/>
          </p:cNvSpPr>
          <p:nvPr/>
        </p:nvSpPr>
        <p:spPr>
          <a:xfrm>
            <a:off x="6979680" y="4758270"/>
            <a:ext cx="2060678" cy="889560"/>
          </a:xfrm>
          <a:prstGeom prst="rect">
            <a:avLst/>
          </a:prstGeom>
        </p:spPr>
        <p:txBody>
          <a:bodyPr vert="horz" lIns="91440" tIns="45720" rIns="91440" bIns="45720" rtlCol="0" anchor="ctr">
            <a:normAutofit fontScale="90000" lnSpcReduction="20000"/>
          </a:bodyPr>
          <a:lstStyle>
            <a:lvl1pPr algn="l" defTabSz="914400" rtl="0" eaLnBrk="1" latinLnBrk="0" hangingPunct="1">
              <a:lnSpc>
                <a:spcPct val="90000"/>
              </a:lnSpc>
              <a:spcBef>
                <a:spcPct val="0"/>
              </a:spcBef>
              <a:buNone/>
              <a:defRPr sz="4000" kern="1200">
                <a:solidFill>
                  <a:schemeClr val="tx1"/>
                </a:solidFill>
                <a:latin typeface="+mj-lt"/>
                <a:ea typeface="+mj-ea"/>
                <a:cs typeface="+mj-cs"/>
              </a:defRPr>
            </a:lvl1pPr>
          </a:lstStyle>
          <a:p>
            <a:pPr>
              <a:spcAft>
                <a:spcPts val="600"/>
              </a:spcAft>
            </a:pPr>
            <a:r>
              <a:rPr lang="en-US" sz="2000" dirty="0"/>
              <a:t>Bill O’Connor</a:t>
            </a:r>
          </a:p>
          <a:p>
            <a:r>
              <a:rPr lang="en-US" sz="1600" b="1" dirty="0"/>
              <a:t>AbilityLinks</a:t>
            </a:r>
            <a:br>
              <a:rPr lang="en-US" sz="1600" b="1" dirty="0"/>
            </a:br>
            <a:r>
              <a:rPr lang="en-US" sz="1600" b="1" dirty="0"/>
              <a:t>Information and Referral Counselor</a:t>
            </a:r>
            <a:endParaRPr lang="en-US" sz="1600" dirty="0"/>
          </a:p>
        </p:txBody>
      </p:sp>
      <p:pic>
        <p:nvPicPr>
          <p:cNvPr id="12" name="Picture 1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733074" y="5283203"/>
            <a:ext cx="1990530" cy="1044715"/>
          </a:xfrm>
          <a:prstGeom prst="rect">
            <a:avLst/>
          </a:prstGeom>
        </p:spPr>
      </p:pic>
      <p:sp>
        <p:nvSpPr>
          <p:cNvPr id="13" name="TextBox 12"/>
          <p:cNvSpPr txBox="1"/>
          <p:nvPr/>
        </p:nvSpPr>
        <p:spPr>
          <a:xfrm>
            <a:off x="9797143" y="6266955"/>
            <a:ext cx="1926461" cy="307777"/>
          </a:xfrm>
          <a:prstGeom prst="rect">
            <a:avLst/>
          </a:prstGeom>
          <a:noFill/>
        </p:spPr>
        <p:txBody>
          <a:bodyPr wrap="square" rtlCol="0">
            <a:spAutoFit/>
          </a:bodyPr>
          <a:lstStyle/>
          <a:p>
            <a:pPr algn="ctr"/>
            <a:r>
              <a:rPr lang="en-US" sz="700" dirty="0">
                <a:latin typeface="+mj-lt"/>
              </a:rPr>
              <a:t>A program of Marianjoy Rehabilitation Hospital, </a:t>
            </a:r>
            <a:br>
              <a:rPr lang="en-US" sz="700" dirty="0">
                <a:latin typeface="+mj-lt"/>
              </a:rPr>
            </a:br>
            <a:r>
              <a:rPr lang="en-US" sz="700" dirty="0">
                <a:latin typeface="+mj-lt"/>
              </a:rPr>
              <a:t>now part of Northwestern Medicine</a:t>
            </a:r>
          </a:p>
        </p:txBody>
      </p:sp>
      <p:pic>
        <p:nvPicPr>
          <p:cNvPr id="5" name="Content Placeholder 4"/>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815636" y="2576806"/>
            <a:ext cx="1527048" cy="2159121"/>
          </a:xfr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410352" y="2581624"/>
            <a:ext cx="1520904" cy="2157984"/>
          </a:xfrm>
          <a:prstGeom prst="rect">
            <a:avLst/>
          </a:prstGeom>
        </p:spPr>
      </p:pic>
      <p:pic>
        <p:nvPicPr>
          <p:cNvPr id="2" name="Picture 1"/>
          <p:cNvPicPr>
            <a:picLocks noChangeAspect="1"/>
          </p:cNvPicPr>
          <p:nvPr/>
        </p:nvPicPr>
        <p:blipFill rotWithShape="1">
          <a:blip r:embed="rId5">
            <a:extLst>
              <a:ext uri="{28A0092B-C50C-407E-A947-70E740481C1C}">
                <a14:useLocalDpi xmlns:a14="http://schemas.microsoft.com/office/drawing/2010/main" val="0"/>
              </a:ext>
            </a:extLst>
          </a:blip>
          <a:srcRect l="15917" r="5689"/>
          <a:stretch/>
        </p:blipFill>
        <p:spPr>
          <a:xfrm>
            <a:off x="7100596" y="2576386"/>
            <a:ext cx="1436672" cy="1975273"/>
          </a:xfrm>
          <a:prstGeom prst="rect">
            <a:avLst/>
          </a:prstGeom>
        </p:spPr>
      </p:pic>
    </p:spTree>
    <p:extLst>
      <p:ext uri="{BB962C8B-B14F-4D97-AF65-F5344CB8AC3E}">
        <p14:creationId xmlns:p14="http://schemas.microsoft.com/office/powerpoint/2010/main" val="58135124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rotWithShape="1">
          <a:blip r:embed="rId2">
            <a:extLst>
              <a:ext uri="{28A0092B-C50C-407E-A947-70E740481C1C}">
                <a14:useLocalDpi xmlns:a14="http://schemas.microsoft.com/office/drawing/2010/main" val="0"/>
              </a:ext>
            </a:extLst>
          </a:blip>
          <a:srcRect b="20724"/>
          <a:stretch/>
        </p:blipFill>
        <p:spPr>
          <a:xfrm>
            <a:off x="0" y="-24939"/>
            <a:ext cx="12192000" cy="5328459"/>
          </a:xfrm>
          <a:prstGeom prst="rect">
            <a:avLst/>
          </a:prstGeom>
        </p:spPr>
      </p:pic>
      <p:sp>
        <p:nvSpPr>
          <p:cNvPr id="2" name="Title 1"/>
          <p:cNvSpPr>
            <a:spLocks noGrp="1"/>
          </p:cNvSpPr>
          <p:nvPr>
            <p:ph type="ctrTitle"/>
          </p:nvPr>
        </p:nvSpPr>
        <p:spPr>
          <a:xfrm>
            <a:off x="1524000" y="3361091"/>
            <a:ext cx="9144000" cy="767109"/>
          </a:xfrm>
        </p:spPr>
        <p:txBody>
          <a:bodyPr>
            <a:normAutofit fontScale="90000"/>
          </a:bodyPr>
          <a:lstStyle/>
          <a:p>
            <a:r>
              <a:rPr lang="en-US" dirty="0"/>
              <a:t>Thank You for Joining Us!</a:t>
            </a:r>
          </a:p>
        </p:txBody>
      </p:sp>
      <p:sp>
        <p:nvSpPr>
          <p:cNvPr id="3" name="Subtitle 2"/>
          <p:cNvSpPr>
            <a:spLocks noGrp="1"/>
          </p:cNvSpPr>
          <p:nvPr>
            <p:ph type="subTitle" idx="1"/>
          </p:nvPr>
        </p:nvSpPr>
        <p:spPr>
          <a:xfrm>
            <a:off x="1524000" y="4062543"/>
            <a:ext cx="9144000" cy="2216337"/>
          </a:xfrm>
        </p:spPr>
        <p:txBody>
          <a:bodyPr>
            <a:noAutofit/>
          </a:bodyPr>
          <a:lstStyle/>
          <a:p>
            <a:r>
              <a:rPr lang="en-US" sz="5400" b="1" dirty="0">
                <a:solidFill>
                  <a:srgbClr val="539819"/>
                </a:solidFill>
              </a:rPr>
              <a:t>Webinar for Business</a:t>
            </a:r>
            <a:br>
              <a:rPr lang="en-US" sz="5400" dirty="0">
                <a:solidFill>
                  <a:srgbClr val="539819"/>
                </a:solidFill>
              </a:rPr>
            </a:br>
            <a:r>
              <a:rPr lang="en-US" sz="4800" i="1" dirty="0">
                <a:solidFill>
                  <a:srgbClr val="539819"/>
                </a:solidFill>
              </a:rPr>
              <a:t>The New Business Frontier: Disability Inclusion</a:t>
            </a:r>
            <a:br>
              <a:rPr lang="en-US" sz="5400" i="1" dirty="0">
                <a:solidFill>
                  <a:srgbClr val="539819"/>
                </a:solidFill>
              </a:rPr>
            </a:br>
            <a:endParaRPr lang="en-US" sz="5400" dirty="0">
              <a:solidFill>
                <a:srgbClr val="539819"/>
              </a:solidFill>
            </a:endParaRP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62653" y="1061400"/>
            <a:ext cx="3266694" cy="1714500"/>
          </a:xfrm>
          <a:prstGeom prst="rect">
            <a:avLst/>
          </a:prstGeom>
        </p:spPr>
      </p:pic>
      <p:sp>
        <p:nvSpPr>
          <p:cNvPr id="6" name="TextBox 5"/>
          <p:cNvSpPr txBox="1"/>
          <p:nvPr/>
        </p:nvSpPr>
        <p:spPr>
          <a:xfrm>
            <a:off x="4589417" y="2664820"/>
            <a:ext cx="3065417" cy="400110"/>
          </a:xfrm>
          <a:prstGeom prst="rect">
            <a:avLst/>
          </a:prstGeom>
          <a:noFill/>
        </p:spPr>
        <p:txBody>
          <a:bodyPr wrap="square" rtlCol="0">
            <a:spAutoFit/>
          </a:bodyPr>
          <a:lstStyle/>
          <a:p>
            <a:pPr algn="ctr"/>
            <a:r>
              <a:rPr lang="en-US" sz="1000" dirty="0">
                <a:latin typeface="+mj-lt"/>
              </a:rPr>
              <a:t>A program of Marianjoy Rehabilitation Hospital, </a:t>
            </a:r>
            <a:br>
              <a:rPr lang="en-US" sz="1000" dirty="0">
                <a:latin typeface="+mj-lt"/>
              </a:rPr>
            </a:br>
            <a:r>
              <a:rPr lang="en-US" sz="1000" dirty="0">
                <a:latin typeface="+mj-lt"/>
              </a:rPr>
              <a:t>now part of Northwestern Medicine</a:t>
            </a:r>
          </a:p>
        </p:txBody>
      </p:sp>
    </p:spTree>
    <p:extLst>
      <p:ext uri="{BB962C8B-B14F-4D97-AF65-F5344CB8AC3E}">
        <p14:creationId xmlns:p14="http://schemas.microsoft.com/office/powerpoint/2010/main" val="292349611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851</TotalTime>
  <Words>372</Words>
  <Application>Microsoft Office PowerPoint</Application>
  <PresentationFormat>Widescreen</PresentationFormat>
  <Paragraphs>32</Paragraphs>
  <Slides>6</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6</vt:i4>
      </vt:variant>
    </vt:vector>
  </HeadingPairs>
  <TitlesOfParts>
    <vt:vector size="10" baseType="lpstr">
      <vt:lpstr>Arial</vt:lpstr>
      <vt:lpstr>Calibri</vt:lpstr>
      <vt:lpstr>Calibri Light</vt:lpstr>
      <vt:lpstr>Office Theme</vt:lpstr>
      <vt:lpstr>Welcome</vt:lpstr>
      <vt:lpstr>Kathleen C. Yosko,  RN, BSN, MS, MBA, PhD President,  Marianjoy Rehabilitation Hospital </vt:lpstr>
      <vt:lpstr>Scott Hoesman  Webinar Moderator CEO and Founder, inquest </vt:lpstr>
      <vt:lpstr>Panelists</vt:lpstr>
      <vt:lpstr>To Learn more about how AbilityLinks can become a resource for your company visit AbilityLinks.org</vt:lpstr>
      <vt:lpstr>Thank You for Joining Us!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Herbst, Linda</dc:creator>
  <cp:lastModifiedBy>Skord, Kenneth</cp:lastModifiedBy>
  <cp:revision>57</cp:revision>
  <cp:lastPrinted>2017-05-25T19:17:40Z</cp:lastPrinted>
  <dcterms:created xsi:type="dcterms:W3CDTF">2017-05-12T15:43:57Z</dcterms:created>
  <dcterms:modified xsi:type="dcterms:W3CDTF">2017-08-18T16:30:37Z</dcterms:modified>
</cp:coreProperties>
</file>